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67" r:id="rId3"/>
    <p:sldId id="369" r:id="rId4"/>
    <p:sldId id="282" r:id="rId5"/>
    <p:sldId id="283" r:id="rId6"/>
    <p:sldId id="300" r:id="rId7"/>
    <p:sldId id="368" r:id="rId8"/>
    <p:sldId id="336" r:id="rId9"/>
    <p:sldId id="325" r:id="rId10"/>
    <p:sldId id="327" r:id="rId11"/>
    <p:sldId id="328" r:id="rId12"/>
    <p:sldId id="329" r:id="rId13"/>
    <p:sldId id="330" r:id="rId14"/>
    <p:sldId id="333" r:id="rId15"/>
    <p:sldId id="334" r:id="rId16"/>
    <p:sldId id="335" r:id="rId17"/>
    <p:sldId id="348" r:id="rId18"/>
    <p:sldId id="309" r:id="rId19"/>
    <p:sldId id="366" r:id="rId20"/>
    <p:sldId id="353" r:id="rId21"/>
    <p:sldId id="354" r:id="rId22"/>
    <p:sldId id="340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4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2406BA-3B68-4C3B-B18F-8A1461F33212}"/>
              </a:ext>
            </a:extLst>
          </p:cNvPr>
          <p:cNvSpPr/>
          <p:nvPr userDrawn="1"/>
        </p:nvSpPr>
        <p:spPr>
          <a:xfrm>
            <a:off x="16214" y="-1"/>
            <a:ext cx="958736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5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BFA9A10-FC2D-4372-9632-06C057DF1A24}"/>
              </a:ext>
            </a:extLst>
          </p:cNvPr>
          <p:cNvSpPr txBox="1"/>
          <p:nvPr userDrawn="1"/>
        </p:nvSpPr>
        <p:spPr>
          <a:xfrm>
            <a:off x="156825" y="6411299"/>
            <a:ext cx="688064" cy="24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fld id="{FB1A55BF-77AF-4C63-AB53-5C8F80F96F41}" type="slidenum">
              <a:rPr lang="ru-RU" sz="157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57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du.gov.ru/application/frontend/skin/default/assets/images/logo.png">
            <a:extLst>
              <a:ext uri="{FF2B5EF4-FFF2-40B4-BE49-F238E27FC236}">
                <a16:creationId xmlns:a16="http://schemas.microsoft.com/office/drawing/2014/main" id="{F7E785BB-5729-4023-BF62-86227CA81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204075"/>
            <a:ext cx="658404" cy="6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A19472-3E5F-4206-B855-D607B56A1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10842060" y="89104"/>
            <a:ext cx="1292526" cy="10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2hR9MJOWW-R6SFrL0S5HdrVpulgPtlzx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gif"/><Relationship Id="rId7" Type="http://schemas.openxmlformats.org/officeDocument/2006/relationships/image" Target="../media/image40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/>
              <a:t>Создание </a:t>
            </a:r>
            <a:r>
              <a:rPr dirty="0" err="1" smtClean="0"/>
              <a:t>Центров</a:t>
            </a:r>
            <a:r>
              <a:rPr dirty="0" smtClean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lang="ru-RU" dirty="0"/>
              <a:t>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508539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роста»*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1816599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4795987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428529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322483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61B14-12FA-47C1-846E-FCEFA6969A24}"/>
              </a:ext>
            </a:extLst>
          </p:cNvPr>
          <p:cNvSpPr txBox="1"/>
          <p:nvPr/>
        </p:nvSpPr>
        <p:spPr>
          <a:xfrm>
            <a:off x="647700" y="6356614"/>
            <a:ext cx="105294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Куратором может быть педагогический или руководящий работник организации, в том числе директор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направленностей*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DFE18-4BAC-42F5-A261-334375A839AA}"/>
              </a:ext>
            </a:extLst>
          </p:cNvPr>
          <p:cNvSpPr txBox="1"/>
          <p:nvPr/>
        </p:nvSpPr>
        <p:spPr>
          <a:xfrm>
            <a:off x="1338309" y="6262042"/>
            <a:ext cx="887988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Для малокомплектной общеобразовательной организации или организации, имеющей объективные условия, препятствующие получению лицензии на дополнительное образование детей,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отсутствие программ дополнительного 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и финансовые условия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>
            <a:extLst>
              <a:ext uri="{FF2B5EF4-FFF2-40B4-BE49-F238E27FC236}">
                <a16:creationId xmlns:a16="http://schemas.microsoft.com/office/drawing/2014/main" id="{7D3DAA43-A136-4E9B-AF8A-A18D2BA247B6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При создании центра «Точка роста» не является обязательным выделять в общеобразовательной организации отдельное структурное подразделение.</a:t>
            </a:r>
          </a:p>
          <a:p>
            <a:pPr algn="just"/>
            <a:r>
              <a:rPr lang="ru-RU" sz="2000" dirty="0"/>
              <a:t>Внесение изменений в Устав общеобразовательной организации не предусмотрена, если иных требований не предусматривает учредитель.</a:t>
            </a:r>
          </a:p>
          <a:p>
            <a:pPr algn="just"/>
            <a:r>
              <a:rPr lang="ru-RU" sz="2000" dirty="0"/>
              <a:t> Положение о центре «Точка роста» определяет цели, задачи и функции центра на уровне общеобразовательной организации.</a:t>
            </a:r>
          </a:p>
          <a:p>
            <a:pPr algn="just"/>
            <a:r>
              <a:rPr lang="ru-RU" sz="2000" dirty="0"/>
              <a:t>Выделение отдельных штатных единиц в штатном расписании не является обязательным при создании центра «Точка роста». Доплаты и надбавки сотрудникам, работающим в центре «Точка роста» устанавливаются в рамках ФОТ в соответствии с Положением об оплате труда. </a:t>
            </a:r>
          </a:p>
          <a:p>
            <a:pPr algn="just"/>
            <a:r>
              <a:rPr lang="ru-RU" sz="2000" dirty="0"/>
              <a:t>При создании центра «Точка роста» целесообразна корректировка государственного/муниципального задания с учетом требований к выполнению показателей деятельности «Точка роста».</a:t>
            </a:r>
          </a:p>
        </p:txBody>
      </p:sp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 YouTube. Следующий шаг эволюции спустя 12 лет. - Pioneer Design  Studio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23" y="4085364"/>
            <a:ext cx="3798028" cy="24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56119"/>
            <a:ext cx="9185366" cy="1325563"/>
          </a:xfrm>
        </p:spPr>
        <p:txBody>
          <a:bodyPr>
            <a:noAutofit/>
          </a:bodyPr>
          <a:lstStyle/>
          <a:p>
            <a:pPr algn="ctr" defTabSz="844083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Всероссийский Форум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«Вектор трансформации образования общеобразовательных организаций сельских территорий и малых городов» 30 октября 2020г.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2623" y="6053471"/>
            <a:ext cx="4469594" cy="635388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hlinkClick r:id="rId3"/>
              </a:rPr>
              <a:t>https://www.youtube.com/playlist?list=PL2hR9MJOWW-R6SFrL0S5HdrVpulgPtlzx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1690688"/>
            <a:ext cx="2795775" cy="4970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314" y="1690688"/>
            <a:ext cx="87475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- 7 тематических сессий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- 36 спикеров из 11 регионов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учащиеся Центров «Точка роста» из 5 регионов представили свои лучшие медиа-проекты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375075"/>
                </a:solidFill>
                <a:latin typeface="Arial" panose="020B0604020202020204" pitchFamily="34" charset="0"/>
              </a:rPr>
              <a:t>32 322 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педагога сельских школ страны приняли участие в работе Форума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В среднем 8 тысяч человек одновременно смотрело каждую сессию</a:t>
            </a:r>
          </a:p>
          <a:p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На всех площадках трансляцию Форума посмотрели более </a:t>
            </a:r>
            <a:r>
              <a:rPr lang="ru-RU" sz="2000" b="1" dirty="0">
                <a:solidFill>
                  <a:srgbClr val="375075"/>
                </a:solidFill>
                <a:latin typeface="Arial" panose="020B0604020202020204" pitchFamily="34" charset="0"/>
              </a:rPr>
              <a:t>51 500 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147397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>
            <a:extLst>
              <a:ext uri="{FF2B5EF4-FFF2-40B4-BE49-F238E27FC236}">
                <a16:creationId xmlns:a16="http://schemas.microsoft.com/office/drawing/2014/main" id="{D40DAD62-AEE8-4C86-9341-8B19C2B6BC66}"/>
              </a:ext>
            </a:extLst>
          </p:cNvPr>
          <p:cNvSpPr txBox="1">
            <a:spLocks/>
          </p:cNvSpPr>
          <p:nvPr/>
        </p:nvSpPr>
        <p:spPr>
          <a:xfrm>
            <a:off x="1133928" y="2137549"/>
            <a:ext cx="2694956" cy="107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Национальная цель </a:t>
            </a:r>
            <a:b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развития Российской Федерации на период </a:t>
            </a:r>
            <a:b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2030 года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4F6862E3-D18B-470D-9B6F-9D25AA358220}"/>
              </a:ext>
            </a:extLst>
          </p:cNvPr>
          <p:cNvSpPr txBox="1">
            <a:spLocks/>
          </p:cNvSpPr>
          <p:nvPr/>
        </p:nvSpPr>
        <p:spPr>
          <a:xfrm>
            <a:off x="1133928" y="4701135"/>
            <a:ext cx="2388238" cy="48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Целевые показатели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E8CB5BB-F638-4315-A78F-7E60DF8EA309}"/>
              </a:ext>
            </a:extLst>
          </p:cNvPr>
          <p:cNvCxnSpPr>
            <a:cxnSpLocks/>
          </p:cNvCxnSpPr>
          <p:nvPr/>
        </p:nvCxnSpPr>
        <p:spPr>
          <a:xfrm>
            <a:off x="3675524" y="2137549"/>
            <a:ext cx="0" cy="10766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5FDDFA4-1132-440B-B75E-B847D7DA75AA}"/>
              </a:ext>
            </a:extLst>
          </p:cNvPr>
          <p:cNvCxnSpPr>
            <a:cxnSpLocks/>
          </p:cNvCxnSpPr>
          <p:nvPr/>
        </p:nvCxnSpPr>
        <p:spPr>
          <a:xfrm>
            <a:off x="3675524" y="3564293"/>
            <a:ext cx="0" cy="30673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>
            <a:extLst>
              <a:ext uri="{FF2B5EF4-FFF2-40B4-BE49-F238E27FC236}">
                <a16:creationId xmlns:a16="http://schemas.microsoft.com/office/drawing/2014/main" id="{312162F5-6B0A-405D-B468-3A2B3CADFA31}"/>
              </a:ext>
            </a:extLst>
          </p:cNvPr>
          <p:cNvSpPr txBox="1">
            <a:spLocks/>
          </p:cNvSpPr>
          <p:nvPr/>
        </p:nvSpPr>
        <p:spPr>
          <a:xfrm>
            <a:off x="4176371" y="2223803"/>
            <a:ext cx="6106278" cy="99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Возможность для самореализации </a:t>
            </a:r>
            <a:b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 развития талантов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F1BABCB-D0ED-47A1-AEA3-D9AE48FF4CEC}"/>
              </a:ext>
            </a:extLst>
          </p:cNvPr>
          <p:cNvSpPr txBox="1">
            <a:spLocks/>
          </p:cNvSpPr>
          <p:nvPr/>
        </p:nvSpPr>
        <p:spPr>
          <a:xfrm>
            <a:off x="4176372" y="3564293"/>
            <a:ext cx="7681800" cy="228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Вхождение Российской Федерации десятку ведущих стран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мира по качеству общего образования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Формирование эффективной системы выявления, поддержки и развития способностей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Создание условий для воспитания гармонично развитой и социально ответственной личности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pPr marL="0" lvl="0" indent="0">
              <a:buNone/>
              <a:defRPr/>
            </a:pP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Увеличение доли граждан, занимающихся волонтерской (добровольческой) деятельностью </a:t>
            </a:r>
            <a:r>
              <a:rPr lang="ru-RU" sz="1600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или вовлеченных в деятельность волонтерских (добровольческих) организаций, </a:t>
            </a:r>
            <a:r>
              <a:rPr lang="ru-RU" sz="1600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 15 процентов.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4A9D823A-F2D0-4BA6-AD4B-614167451862}"/>
              </a:ext>
            </a:extLst>
          </p:cNvPr>
          <p:cNvSpPr txBox="1">
            <a:spLocks/>
          </p:cNvSpPr>
          <p:nvPr/>
        </p:nvSpPr>
        <p:spPr>
          <a:xfrm>
            <a:off x="3828884" y="3604439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6D247672-A749-42F0-92E6-BD066987E227}"/>
              </a:ext>
            </a:extLst>
          </p:cNvPr>
          <p:cNvSpPr txBox="1">
            <a:spLocks/>
          </p:cNvSpPr>
          <p:nvPr/>
        </p:nvSpPr>
        <p:spPr>
          <a:xfrm>
            <a:off x="3828884" y="4381331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99F30604-E191-4979-B6BD-C45174D3389A}"/>
              </a:ext>
            </a:extLst>
          </p:cNvPr>
          <p:cNvSpPr txBox="1">
            <a:spLocks/>
          </p:cNvSpPr>
          <p:nvPr/>
        </p:nvSpPr>
        <p:spPr>
          <a:xfrm>
            <a:off x="3828884" y="5266024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1F11-BC2E-4008-853D-D76F84FB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28" y="251101"/>
            <a:ext cx="8053614" cy="1262514"/>
          </a:xfrm>
        </p:spPr>
        <p:txBody>
          <a:bodyPr>
            <a:noAutofit/>
          </a:bodyPr>
          <a:lstStyle/>
          <a:p>
            <a:pPr defTabSz="1007943">
              <a:spcBef>
                <a:spcPct val="0"/>
              </a:spcBef>
            </a:pPr>
            <a: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  <a:t>Указ Президента Российской Федерации </a:t>
            </a:r>
            <a:b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</a:br>
            <a:r>
              <a:rPr lang="ru-RU" sz="2800" kern="1200" dirty="0">
                <a:solidFill>
                  <a:srgbClr val="484C6A"/>
                </a:solidFill>
                <a:latin typeface="Muller Bold" pitchFamily="50" charset="-52"/>
                <a:ea typeface="+mj-ea"/>
                <a:cs typeface="Arial" panose="020B0604020202020204" pitchFamily="34" charset="0"/>
              </a:rPr>
              <a:t>о Национальных целях развития Российской Федерации на период до 2030 года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3A12E2B-CABA-493E-ADC9-C9BD7BE8642F}"/>
              </a:ext>
            </a:extLst>
          </p:cNvPr>
          <p:cNvSpPr txBox="1">
            <a:spLocks/>
          </p:cNvSpPr>
          <p:nvPr/>
        </p:nvSpPr>
        <p:spPr>
          <a:xfrm>
            <a:off x="3828884" y="6021593"/>
            <a:ext cx="400828" cy="44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484C6A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589303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E70A22D-1366-FC47-96A8-E53FBF989667}"/>
              </a:ext>
            </a:extLst>
          </p:cNvPr>
          <p:cNvSpPr txBox="1"/>
          <p:nvPr/>
        </p:nvSpPr>
        <p:spPr>
          <a:xfrm>
            <a:off x="4197327" y="2157754"/>
            <a:ext cx="1695021" cy="107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9999"/>
            <a:r>
              <a:rPr lang="ru-RU" sz="6365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88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37D17E3-16D9-2441-945A-16D8A14C8D08}"/>
              </a:ext>
            </a:extLst>
          </p:cNvPr>
          <p:cNvSpPr/>
          <p:nvPr/>
        </p:nvSpPr>
        <p:spPr>
          <a:xfrm>
            <a:off x="3728703" y="3639059"/>
            <a:ext cx="7739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Ефим Лазаревич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Рачевский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«Образ будущего»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Игорь Михайлович Реморенко - «Феномен будущего»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Владимир Маркович Пахомов - «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Медиаграмотность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Татьяна Владимировна Черниговская - «Когнитивные навыки»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Январь 2021 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Алихан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Мавладиевич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Динаев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- «Креативность»</a:t>
            </a:r>
          </a:p>
          <a:p>
            <a:pPr marL="206248" indent="-206248" defTabSz="329999">
              <a:buFont typeface="Wingdings" panose="05000000000000000000" pitchFamily="2" charset="2"/>
              <a:buChar char="§"/>
            </a:pPr>
            <a:r>
              <a:rPr lang="ru-RU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Январь 2021 </a:t>
            </a:r>
            <a:r>
              <a:rPr lang="ru-RU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Мария Владимировна Захарова - «Межкультурная коммуникация»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DC519D-7C54-2745-B9C8-24FB579CF3FD}"/>
              </a:ext>
            </a:extLst>
          </p:cNvPr>
          <p:cNvSpPr txBox="1"/>
          <p:nvPr/>
        </p:nvSpPr>
        <p:spPr>
          <a:xfrm>
            <a:off x="1656535" y="2185926"/>
            <a:ext cx="23441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9999"/>
            <a:endParaRPr lang="ru-RU" sz="1588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29999"/>
            <a:endParaRPr lang="ru-RU" sz="1588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18" y="1468125"/>
            <a:ext cx="1929096" cy="1929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8702" y="2156508"/>
            <a:ext cx="432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9999"/>
            <a:r>
              <a:rPr lang="ru-RU" sz="2400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 в две недели по средам</a:t>
            </a: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1F9B7-12AF-447E-A831-9D519BB94570}"/>
              </a:ext>
            </a:extLst>
          </p:cNvPr>
          <p:cNvSpPr txBox="1"/>
          <p:nvPr/>
        </p:nvSpPr>
        <p:spPr>
          <a:xfrm>
            <a:off x="1606220" y="4418107"/>
            <a:ext cx="1782794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29999">
              <a:lnSpc>
                <a:spcPts val="1227"/>
              </a:lnSpc>
            </a:pPr>
            <a:r>
              <a:rPr lang="ru-RU" sz="24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Спикеры: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A246652-F819-4DEA-9E59-72FB536353A2}"/>
              </a:ext>
            </a:extLst>
          </p:cNvPr>
          <p:cNvCxnSpPr>
            <a:cxnSpLocks/>
          </p:cNvCxnSpPr>
          <p:nvPr/>
        </p:nvCxnSpPr>
        <p:spPr>
          <a:xfrm>
            <a:off x="3604400" y="3697811"/>
            <a:ext cx="0" cy="18367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20617053-1FB8-420D-94B5-9A68D4BD02B0}"/>
              </a:ext>
            </a:extLst>
          </p:cNvPr>
          <p:cNvSpPr txBox="1">
            <a:spLocks/>
          </p:cNvSpPr>
          <p:nvPr/>
        </p:nvSpPr>
        <p:spPr>
          <a:xfrm>
            <a:off x="1327640" y="404447"/>
            <a:ext cx="9613988" cy="52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</a:rPr>
              <a:t>Образовательные проекты Академии: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открытый лекторий академии «Навыки будущего для учителя настоящего»</a:t>
            </a:r>
          </a:p>
        </p:txBody>
      </p:sp>
    </p:spTree>
    <p:extLst>
      <p:ext uri="{BB962C8B-B14F-4D97-AF65-F5344CB8AC3E}">
        <p14:creationId xmlns:p14="http://schemas.microsoft.com/office/powerpoint/2010/main" val="305796425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1" t="-8195" r="-7398" b="-8255"/>
          <a:stretch/>
        </p:blipFill>
        <p:spPr>
          <a:xfrm>
            <a:off x="1745206" y="1480459"/>
            <a:ext cx="1918937" cy="18680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/>
          <p:cNvSpPr txBox="1"/>
          <p:nvPr/>
        </p:nvSpPr>
        <p:spPr>
          <a:xfrm>
            <a:off x="1666805" y="3574233"/>
            <a:ext cx="5034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ВОЗМОЖНОСТЕЙ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участников семинара по реализации и внедрению эффективных практик в области повышения квалификации и предпрофессиональной подготовки педагогов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6805" y="4980265"/>
            <a:ext cx="510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НАУЧНО-МЕТОДИЧЕСКОГО ПРОСТРАНСТВА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сопровождения педагогов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65370" y="3540314"/>
            <a:ext cx="5227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СЕТЕВОГО ВЗАИМОДЕЙСТВИЯ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 дополнительного профессионального образования педагогов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5370" y="4999667"/>
            <a:ext cx="5227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7" indent="-227347" defTabSz="727510"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ЕДИНОЙ ДИСКУССИОННОЙ ПЛОЩАДКИ И ЭКСПЕРТНОГО СООБЩЕСТВА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сфере дополнительного профессионального образования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824" y="1782929"/>
            <a:ext cx="4442037" cy="1001817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D7C9B877-6BA3-435F-A5A0-49624D5A6243}"/>
              </a:ext>
            </a:extLst>
          </p:cNvPr>
          <p:cNvSpPr txBox="1">
            <a:spLocks/>
          </p:cNvSpPr>
          <p:nvPr/>
        </p:nvSpPr>
        <p:spPr>
          <a:xfrm>
            <a:off x="1327640" y="404447"/>
            <a:ext cx="9613988" cy="523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Семинар «Вектор образования: вызовы, тренды, перспективы»</a:t>
            </a:r>
          </a:p>
        </p:txBody>
      </p:sp>
    </p:spTree>
    <p:extLst>
      <p:ext uri="{BB962C8B-B14F-4D97-AF65-F5344CB8AC3E}">
        <p14:creationId xmlns:p14="http://schemas.microsoft.com/office/powerpoint/2010/main" val="353323468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dirty="0">
                <a:hlinkClick r:id="rId5"/>
              </a:rPr>
              <a:t>http://vcht.center/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университет Российского движения 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https://rdsh.education/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2C4373-B857-47E6-9760-5BED7B8F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436" y="1359202"/>
            <a:ext cx="6892637" cy="2612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1 034 252 новых мест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организациях, в том числе расположенных в сельской местности и поселках городского типа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детских технопарков «</a:t>
            </a:r>
            <a:r>
              <a:rPr lang="ru-RU" sz="157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в школах (всего с учетом ранее созданных детских технопарков –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19 950 центров образования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и технологической направленностей в школах сельской местности и малых городов (с учетом ранее созданных центров «Точка роста» –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24950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7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5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77" dirty="0">
                <a:latin typeface="Arial" panose="020B0604020202020204" pitchFamily="34" charset="0"/>
                <a:cs typeface="Arial" panose="020B0604020202020204" pitchFamily="34" charset="0"/>
              </a:rPr>
              <a:t>реализующих исключительно адаптированные общеобразовательные программы, </a:t>
            </a:r>
            <a:r>
              <a:rPr lang="ru-RU" sz="1577" b="1" dirty="0">
                <a:latin typeface="Arial" panose="020B0604020202020204" pitchFamily="34" charset="0"/>
                <a:cs typeface="Arial" panose="020B0604020202020204" pitchFamily="34" charset="0"/>
              </a:rPr>
              <a:t>обновят материально-техническую базу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479A0F2-96E6-4DE6-9A11-A67BE9B8870D}"/>
              </a:ext>
            </a:extLst>
          </p:cNvPr>
          <p:cNvSpPr txBox="1"/>
          <p:nvPr/>
        </p:nvSpPr>
        <p:spPr>
          <a:xfrm>
            <a:off x="923638" y="315249"/>
            <a:ext cx="9199780" cy="775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defRPr sz="2400"/>
            </a:pPr>
            <a:r>
              <a:rPr lang="ru-RU" sz="28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ФП «Современная школа». </a:t>
            </a:r>
          </a:p>
          <a:p>
            <a:pPr>
              <a:lnSpc>
                <a:spcPct val="90000"/>
              </a:lnSpc>
              <a:defRPr sz="2400"/>
            </a:pPr>
            <a:r>
              <a:rPr lang="ru-RU" sz="28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 2024 году: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2B66B8-3CE6-4817-A079-5EBE35153C96}"/>
              </a:ext>
            </a:extLst>
          </p:cNvPr>
          <p:cNvGrpSpPr/>
          <p:nvPr/>
        </p:nvGrpSpPr>
        <p:grpSpPr>
          <a:xfrm>
            <a:off x="8234423" y="1258571"/>
            <a:ext cx="1990231" cy="2583756"/>
            <a:chOff x="10795784" y="2506375"/>
            <a:chExt cx="3029574" cy="39330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290523-F6DC-440A-ABB5-CCB54302D98B}"/>
                </a:ext>
              </a:extLst>
            </p:cNvPr>
            <p:cNvSpPr txBox="1"/>
            <p:nvPr/>
          </p:nvSpPr>
          <p:spPr>
            <a:xfrm>
              <a:off x="10795784" y="3581550"/>
              <a:ext cx="3029574" cy="285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0070C0"/>
                  </a:solidFill>
                </a:rPr>
                <a:t>млрд р.</a:t>
              </a:r>
            </a:p>
            <a:p>
              <a:r>
                <a:rPr lang="ru-RU" sz="1600" b="1" dirty="0">
                  <a:solidFill>
                    <a:srgbClr val="0070C0"/>
                  </a:solidFill>
                </a:rPr>
                <a:t>на реализацию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федерального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проекта</a:t>
              </a:r>
            </a:p>
            <a:p>
              <a:r>
                <a:rPr lang="ru-RU" sz="1600" b="1" dirty="0">
                  <a:solidFill>
                    <a:srgbClr val="0070C0"/>
                  </a:solidFill>
                </a:rPr>
                <a:t>с 2021 по </a:t>
              </a:r>
              <a:br>
                <a:rPr lang="ru-RU" sz="1600" b="1" dirty="0">
                  <a:solidFill>
                    <a:srgbClr val="0070C0"/>
                  </a:solidFill>
                </a:rPr>
              </a:br>
              <a:r>
                <a:rPr lang="ru-RU" sz="1600" b="1" dirty="0">
                  <a:solidFill>
                    <a:srgbClr val="0070C0"/>
                  </a:solidFill>
                </a:rPr>
                <a:t>2024 годы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981EFB7-2F88-467D-96BC-F1B62126B909}"/>
                </a:ext>
              </a:extLst>
            </p:cNvPr>
            <p:cNvSpPr/>
            <p:nvPr/>
          </p:nvSpPr>
          <p:spPr>
            <a:xfrm>
              <a:off x="10795786" y="2506375"/>
              <a:ext cx="2140479" cy="8791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153" b="1" dirty="0">
                  <a:solidFill>
                    <a:srgbClr val="0070C0"/>
                  </a:solidFill>
                </a:rPr>
                <a:t>757,78 </a:t>
              </a:r>
              <a:endParaRPr lang="ru-RU" sz="3153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45837" y="4017799"/>
            <a:ext cx="10190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Функционирует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и управленческих кадров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каждом субъекте РФ с 2021 года будет функционировать центр непрерывного повышения профессионального мастерства педагогов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каждом педагогическом вузе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будет создан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педагогический технопарк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услуг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психолого-педагогической, методической и консультативной помощи родителям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(законным представителям) детей, а также гражданам, желающим принять на воспитание в свои семьи детей, оставшихся без попечения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7233821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28267625"/>
              </p:ext>
            </p:extLst>
          </p:nvPr>
        </p:nvGraphicFramePr>
        <p:xfrm>
          <a:off x="950546" y="1424652"/>
          <a:ext cx="9849338" cy="467328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</a:t>
                      </a:r>
                      <a:r>
                        <a:rPr sz="240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од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51899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sz="2400" b="0" i="0" u="none" strike="noStrike" cap="none" spc="0" baseline="0" dirty="0">
                        <a:ln>
                          <a:noFill/>
                        </a:ln>
                        <a:solidFill>
                          <a:srgbClr val="333E48"/>
                        </a:solidFill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none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2951</a:t>
                      </a:r>
                      <a:endParaRPr sz="2400" u="none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21027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проекта: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в 20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гг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2021: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1099408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95262" y="5195011"/>
            <a:ext cx="3832588" cy="135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Оформление и зонирование помещений центра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Хомякова Васса Романовна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khomyakovavr@apkpro.ru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Координаторы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41448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Организационно-информационное сопровождение </a:t>
            </a:r>
            <a:r>
              <a:rPr lang="ru-RU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Антоненко Игорь Павлович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antonenkoip@apkpro.ru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Организационно-методическое и содержательное сопровождение </a:t>
            </a:r>
            <a:r>
              <a:rPr lang="ru-RU" sz="2000" b="1" dirty="0"/>
              <a:t>Воробьев Михаил Владимирович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vorobevmv@apkpro.ru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/>
              <a:t>Бурухина</a:t>
            </a:r>
            <a:r>
              <a:rPr lang="ru-RU" sz="2000" b="1" dirty="0"/>
              <a:t> Дарья Юрьевна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err="1"/>
              <a:t>buruhinadu@apkpro.ru</a:t>
            </a:r>
            <a:r>
              <a:rPr lang="en-US" sz="2000" b="1" dirty="0"/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5" y="3811231"/>
            <a:ext cx="1250355" cy="1229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>
          <a:xfrm>
            <a:off x="6479463" y="5165667"/>
            <a:ext cx="1159847" cy="1363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F44BF2-7AC1-BE45-BB83-D98C102E6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2" b="15155"/>
          <a:stretch/>
        </p:blipFill>
        <p:spPr>
          <a:xfrm>
            <a:off x="466186" y="5192696"/>
            <a:ext cx="1250354" cy="1309703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579109"/>
            <a:ext cx="3921476" cy="176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Инфраструктурное </a:t>
            </a:r>
            <a:br>
              <a:rPr lang="ru-RU" sz="2000" dirty="0"/>
            </a:br>
            <a:r>
              <a:rPr lang="ru-RU" sz="2000" dirty="0"/>
              <a:t>сопровождение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Иванов Алексей Александрович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err="1"/>
              <a:t>ivanovaa@apkpro.ru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63" y="1712942"/>
            <a:ext cx="1168889" cy="1383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7" y="1712489"/>
            <a:ext cx="1435407" cy="1383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16" y="3676893"/>
            <a:ext cx="1257287" cy="1363414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95262" y="3676893"/>
            <a:ext cx="3832588" cy="135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Инфраструктурное </a:t>
            </a:r>
            <a:br>
              <a:rPr lang="ru-RU" sz="2000" dirty="0"/>
            </a:br>
            <a:r>
              <a:rPr lang="ru-RU" sz="2000" dirty="0"/>
              <a:t>сопровождение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 err="1"/>
              <a:t>Милова</a:t>
            </a:r>
            <a:r>
              <a:rPr lang="ru-RU" sz="2000" b="1" dirty="0"/>
              <a:t> Ирина Сергеевна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milovais@apkpro.ru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72117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1553</Words>
  <Application>Microsoft Office PowerPoint</Application>
  <PresentationFormat>Широкоэкранный</PresentationFormat>
  <Paragraphs>240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Circe</vt:lpstr>
      <vt:lpstr>Helvetica</vt:lpstr>
      <vt:lpstr>Muller Bold</vt:lpstr>
      <vt:lpstr>Roboto</vt:lpstr>
      <vt:lpstr>Times New Roman</vt:lpstr>
      <vt:lpstr>Verdana</vt:lpstr>
      <vt:lpstr>Wingdings</vt:lpstr>
      <vt:lpstr>Тема Office</vt:lpstr>
      <vt:lpstr>Создание Центров образования естественно-научной и технологической направленностей «Точка роста» в 2021 году</vt:lpstr>
      <vt:lpstr>Указ Президента Российской Федерации  о Национальных целях развития Российской Федерации на период до 2030 года</vt:lpstr>
      <vt:lpstr>Презентация PowerPoint</vt:lpstr>
      <vt:lpstr>Презентация PowerPoint</vt:lpstr>
      <vt:lpstr>Методическая основа реализации проекта:</vt:lpstr>
      <vt:lpstr>Образовательные направления Центров «Точка роста»:</vt:lpstr>
      <vt:lpstr>Презентация PowerPoint</vt:lpstr>
      <vt:lpstr>Координаторы проекта:</vt:lpstr>
      <vt:lpstr>Зачем?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Образовательные программы</vt:lpstr>
      <vt:lpstr>Нормативные и финансовые условия</vt:lpstr>
      <vt:lpstr>Поддержка</vt:lpstr>
      <vt:lpstr>Презентация PowerPoint</vt:lpstr>
      <vt:lpstr>Презентация PowerPoint</vt:lpstr>
      <vt:lpstr>II Всероссийский Форум Центров «Точка роста» «Вектор трансформации образования общеобразовательных организаций сельских территорий и малых городов» 30 октября 2020г.</vt:lpstr>
      <vt:lpstr>Презентация PowerPoint</vt:lpstr>
      <vt:lpstr>Презентация PowerPoint</vt:lpstr>
      <vt:lpstr>      Ресурсы    федеральных центров: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Пользователь</cp:lastModifiedBy>
  <cp:revision>175</cp:revision>
  <dcterms:modified xsi:type="dcterms:W3CDTF">2021-08-22T17:37:15Z</dcterms:modified>
</cp:coreProperties>
</file>