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80" r:id="rId6"/>
    <p:sldId id="281" r:id="rId7"/>
    <p:sldId id="282" r:id="rId8"/>
    <p:sldId id="260" r:id="rId9"/>
    <p:sldId id="271" r:id="rId10"/>
    <p:sldId id="284" r:id="rId11"/>
    <p:sldId id="270" r:id="rId12"/>
    <p:sldId id="286" r:id="rId13"/>
    <p:sldId id="261" r:id="rId14"/>
    <p:sldId id="263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34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6"/>
          <p:cNvSpPr/>
          <p:nvPr/>
        </p:nvSpPr>
        <p:spPr>
          <a:xfrm rot="18919285">
            <a:off x="-547867" y="792195"/>
            <a:ext cx="1846767" cy="768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" name="Рисунок 9" descr="Рисунок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90605" y="258760"/>
            <a:ext cx="1675732" cy="62661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500" y="6362700"/>
            <a:ext cx="343901" cy="3581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7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6862" y="2103120"/>
            <a:ext cx="9715113" cy="2830606"/>
          </a:xfrm>
        </p:spPr>
        <p:txBody>
          <a:bodyPr anchor="t"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Центра образования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естественно-научной  направленности «Точка Роста» федерального проекта «Современная школа» национального проекта «Образование» на базе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МОУ «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Вёскинская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СОШ» 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Лихославльского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 r="74946" b="2690"/>
          <a:stretch/>
        </p:blipFill>
        <p:spPr>
          <a:xfrm>
            <a:off x="0" y="-19245"/>
            <a:ext cx="2216862" cy="6877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122" y="512501"/>
            <a:ext cx="4188315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6862" y="1950720"/>
            <a:ext cx="9715113" cy="4800600"/>
          </a:xfrm>
        </p:spPr>
        <p:txBody>
          <a:bodyPr anchor="t">
            <a:normAutofit/>
          </a:bodyPr>
          <a:lstStyle/>
          <a:p>
            <a:pPr algn="l">
              <a:spcBef>
                <a:spcPct val="20000"/>
              </a:spcBef>
            </a:pPr>
            <a:r>
              <a:rPr lang="ru-RU" sz="2000" dirty="0" smtClean="0">
                <a:solidFill>
                  <a:srgbClr val="FF0000"/>
                </a:solidFill>
              </a:rPr>
              <a:t>                          Кадровый </a:t>
            </a:r>
            <a:r>
              <a:rPr lang="ru-RU" sz="2000" dirty="0">
                <a:solidFill>
                  <a:srgbClr val="FF0000"/>
                </a:solidFill>
              </a:rPr>
              <a:t>состав и штатная численность </a:t>
            </a:r>
            <a:r>
              <a:rPr lang="ru-RU" sz="2000" dirty="0" smtClean="0">
                <a:solidFill>
                  <a:srgbClr val="FF0000"/>
                </a:solidFill>
              </a:rPr>
              <a:t>Центра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 r="74946" b="2690"/>
          <a:stretch/>
        </p:blipFill>
        <p:spPr>
          <a:xfrm>
            <a:off x="0" y="-19245"/>
            <a:ext cx="2216862" cy="6877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62" y="240674"/>
            <a:ext cx="4188315" cy="111566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250002"/>
              </p:ext>
            </p:extLst>
          </p:nvPr>
        </p:nvGraphicFramePr>
        <p:xfrm>
          <a:off x="3146157" y="2402237"/>
          <a:ext cx="7485680" cy="4092640"/>
        </p:xfrm>
        <a:graphic>
          <a:graphicData uri="http://schemas.openxmlformats.org/drawingml/2006/table">
            <a:tbl>
              <a:tblPr/>
              <a:tblGrid>
                <a:gridCol w="2673459">
                  <a:extLst>
                    <a:ext uri="{9D8B030D-6E8A-4147-A177-3AD203B41FA5}">
                      <a16:colId xmlns="" xmlns:a16="http://schemas.microsoft.com/office/drawing/2014/main" val="1270454565"/>
                    </a:ext>
                  </a:extLst>
                </a:gridCol>
                <a:gridCol w="2673459">
                  <a:extLst>
                    <a:ext uri="{9D8B030D-6E8A-4147-A177-3AD203B41FA5}">
                      <a16:colId xmlns="" xmlns:a16="http://schemas.microsoft.com/office/drawing/2014/main" val="2499321605"/>
                    </a:ext>
                  </a:extLst>
                </a:gridCol>
                <a:gridCol w="2138762">
                  <a:extLst>
                    <a:ext uri="{9D8B030D-6E8A-4147-A177-3AD203B41FA5}">
                      <a16:colId xmlns="" xmlns:a16="http://schemas.microsoft.com/office/drawing/2014/main" val="4190154895"/>
                    </a:ext>
                  </a:extLst>
                </a:gridCol>
              </a:tblGrid>
              <a:tr h="593010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 персонала</a:t>
                      </a:r>
                      <a:r>
                        <a:rPr lang="ru-RU" sz="1400" b="1" i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endParaRPr lang="ru-RU" sz="1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Позиция </a:t>
                      </a:r>
                      <a:r>
                        <a:rPr lang="ru-RU" sz="1400" b="1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endParaRPr lang="ru-RU" sz="1400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(содержание деятельности)</a:t>
                      </a:r>
                      <a:r>
                        <a:rPr lang="ru-RU" sz="1400" b="1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endParaRPr lang="ru-RU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ФИО сотрудника</a:t>
                      </a:r>
                      <a:r>
                        <a:rPr lang="ru-RU" sz="1400" b="1" i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endParaRPr lang="ru-RU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4945" marR="64945" marT="32473" marB="32473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627682"/>
                  </a:ext>
                </a:extLst>
              </a:tr>
              <a:tr h="414812">
                <a:tc>
                  <a:txBody>
                    <a:bodyPr/>
                    <a:lstStyle/>
                    <a:p>
                      <a:pPr algn="r" rtl="0" fontAlgn="base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Управленческий персонал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Директор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Веселкова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Е.Н.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24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5021866"/>
                  </a:ext>
                </a:extLst>
              </a:tr>
              <a:tr h="771207">
                <a:tc rowSpan="4">
                  <a:txBody>
                    <a:bodyPr/>
                    <a:lstStyle/>
                    <a:p>
                      <a:pPr algn="l" rtl="0" fontAlgn="base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Основной персонал (учебная часть)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Учитель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физики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Лозгачева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М.Ф.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1071082"/>
                  </a:ext>
                </a:extLst>
              </a:tr>
              <a:tr h="414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Учитель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биологии и химии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Веселкова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Е.Н.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1268180"/>
                  </a:ext>
                </a:extLst>
              </a:tr>
              <a:tr h="771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Руководитель</a:t>
                      </a:r>
                      <a:r>
                        <a:rPr lang="ru-RU" sz="1400" baseline="0" dirty="0" smtClean="0"/>
                        <a:t> кружка</a:t>
                      </a:r>
                    </a:p>
                    <a:p>
                      <a:r>
                        <a:rPr lang="ru-RU" sz="1400" baseline="0" dirty="0" smtClean="0"/>
                        <a:t>«</a:t>
                      </a:r>
                      <a:r>
                        <a:rPr lang="ru-RU" sz="14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Основы медицинских знаний»</a:t>
                      </a:r>
                      <a:endParaRPr lang="ru-RU" sz="1400" dirty="0"/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Поспелова И.Е.</a:t>
                      </a:r>
                      <a:endParaRPr lang="ru-RU" sz="1400" dirty="0"/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8681342"/>
                  </a:ext>
                </a:extLst>
              </a:tr>
              <a:tr h="593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Руководитель кружка «</a:t>
                      </a:r>
                      <a:r>
                        <a:rPr lang="ru-RU" sz="18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Юный эколог»</a:t>
                      </a:r>
                      <a:endParaRPr lang="ru-RU" sz="1400" dirty="0"/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Тимошинина</a:t>
                      </a:r>
                      <a:r>
                        <a:rPr lang="ru-RU" sz="1400" dirty="0" smtClean="0"/>
                        <a:t> М.А.</a:t>
                      </a:r>
                      <a:endParaRPr lang="ru-RU" sz="1400" dirty="0"/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8324660"/>
                  </a:ext>
                </a:extLst>
              </a:tr>
              <a:tr h="514006">
                <a:tc>
                  <a:txBody>
                    <a:bodyPr/>
                    <a:lstStyle/>
                    <a:p>
                      <a:pPr algn="l" rtl="0" fontAlgn="auto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​</a:t>
                      </a:r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ru-RU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ru-RU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945" marR="64945" marT="32473" marB="32473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2236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4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9033" y="1748590"/>
            <a:ext cx="8566484" cy="4443664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Курсы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 педагогов </a:t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 «Точка Роста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квалификации, пройденные педагогами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современного учебного оборудования в центрах образования естественно-научной и технологической направленностей "Точка роста"</a:t>
            </a:r>
            <a:r>
              <a:rPr lang="ru-RU" sz="18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 r="74946" b="2690"/>
          <a:stretch/>
        </p:blipFill>
        <p:spPr>
          <a:xfrm>
            <a:off x="0" y="-19245"/>
            <a:ext cx="2216862" cy="6877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62" y="240674"/>
            <a:ext cx="4188315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4443" y="1491916"/>
            <a:ext cx="8951494" cy="4924926"/>
          </a:xfrm>
        </p:spPr>
        <p:txBody>
          <a:bodyPr anchor="t">
            <a:normAutofit/>
          </a:bodyPr>
          <a:lstStyle/>
          <a:p>
            <a:pPr lvl="0" algn="l" fontAlgn="base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200" b="0" dirty="0"/>
              <a:t/>
            </a:r>
            <a:br>
              <a:rPr lang="ru-RU" sz="2200" b="0" dirty="0"/>
            </a:br>
            <a:endParaRPr lang="ru-RU" sz="22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 r="74946" b="2690"/>
          <a:stretch/>
        </p:blipFill>
        <p:spPr>
          <a:xfrm>
            <a:off x="0" y="-19245"/>
            <a:ext cx="2216862" cy="6877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62" y="240674"/>
            <a:ext cx="4188315" cy="1115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786" y="2456603"/>
            <a:ext cx="9115703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4443" y="1491916"/>
            <a:ext cx="8951494" cy="4924926"/>
          </a:xfrm>
        </p:spPr>
        <p:txBody>
          <a:bodyPr anchor="t">
            <a:normAutofit/>
          </a:bodyPr>
          <a:lstStyle/>
          <a:p>
            <a:pPr lvl="0" algn="l" fontAlgn="base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200" b="0" dirty="0"/>
              <a:t/>
            </a:r>
            <a:br>
              <a:rPr lang="ru-RU" sz="2200" b="0" dirty="0"/>
            </a:br>
            <a:endParaRPr lang="ru-RU" sz="22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 r="74946" b="2690"/>
          <a:stretch/>
        </p:blipFill>
        <p:spPr>
          <a:xfrm>
            <a:off x="0" y="-19245"/>
            <a:ext cx="2216862" cy="6877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62" y="240674"/>
            <a:ext cx="4188315" cy="1115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5330" y="1712890"/>
            <a:ext cx="632352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Материально-техническая</a:t>
            </a: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база школы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1" name="Рисунок 10" descr="C:\Users\1\Desktop\20220811_1329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62" y="2425856"/>
            <a:ext cx="3352800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1\Desktop\20220811_1329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60" y="2425856"/>
            <a:ext cx="3082371" cy="363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9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4443" y="1491916"/>
            <a:ext cx="8951494" cy="4924926"/>
          </a:xfrm>
        </p:spPr>
        <p:txBody>
          <a:bodyPr anchor="t">
            <a:normAutofit/>
          </a:bodyPr>
          <a:lstStyle/>
          <a:p>
            <a:pPr lvl="0" algn="l" fontAlgn="base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200" b="0" dirty="0"/>
              <a:t/>
            </a:r>
            <a:br>
              <a:rPr lang="ru-RU" sz="2200" b="0" dirty="0"/>
            </a:br>
            <a:endParaRPr lang="ru-RU" sz="22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 r="74946" b="2690"/>
          <a:stretch/>
        </p:blipFill>
        <p:spPr>
          <a:xfrm>
            <a:off x="0" y="-19245"/>
            <a:ext cx="2216862" cy="6877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62" y="240674"/>
            <a:ext cx="4188315" cy="1115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5330" y="1712890"/>
            <a:ext cx="632352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Материально-техническая</a:t>
            </a: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база школы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1" name="Рисунок 10" descr="C:\Users\1\Desktop\20220811_1330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05" y="3244939"/>
            <a:ext cx="2543175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2021-22 док\Точка роста\МОУ ВСОШ Лихославльский МО\20220818_1054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80" y="2303340"/>
            <a:ext cx="2495550" cy="296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2021-22 док\Точка роста\МОУ ВСОШ Лихославльский МО\20220811_13411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30" y="3244940"/>
            <a:ext cx="2543175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:\2021-22 док\Точка роста\МОУ ВСОШ Лихославльский МО\20220811_13500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05" y="2303340"/>
            <a:ext cx="2171700" cy="2964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0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4443" y="1491916"/>
            <a:ext cx="8951494" cy="4924926"/>
          </a:xfrm>
        </p:spPr>
        <p:txBody>
          <a:bodyPr anchor="t">
            <a:normAutofit/>
          </a:bodyPr>
          <a:lstStyle/>
          <a:p>
            <a:pPr lvl="0" algn="l" fontAlgn="base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200" b="0" dirty="0"/>
              <a:t/>
            </a:r>
            <a:br>
              <a:rPr lang="ru-RU" sz="2200" b="0" dirty="0"/>
            </a:br>
            <a:endParaRPr lang="ru-RU" sz="22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 r="74946" b="2690"/>
          <a:stretch/>
        </p:blipFill>
        <p:spPr>
          <a:xfrm>
            <a:off x="0" y="-19245"/>
            <a:ext cx="2216862" cy="6877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62" y="240674"/>
            <a:ext cx="4188315" cy="1115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5330" y="1712890"/>
            <a:ext cx="632352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Материально-техническая</a:t>
            </a: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база школы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" name="Рисунок 9" descr="C:\Users\1\Desktop\IMG_273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8" y="2174551"/>
            <a:ext cx="2409825" cy="321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1\Desktop\20221124_09065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40" y="2174553"/>
            <a:ext cx="2454967" cy="321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1\Desktop\20221031_09121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7904" y="2654295"/>
            <a:ext cx="3211829" cy="225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1\Desktop\20221031_0907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661" y="2168629"/>
            <a:ext cx="2819841" cy="32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6862" y="1828800"/>
            <a:ext cx="9715113" cy="4922520"/>
          </a:xfrm>
        </p:spPr>
        <p:txBody>
          <a:bodyPr anchor="t">
            <a:normAutofit/>
          </a:bodyPr>
          <a:lstStyle/>
          <a:p>
            <a:pPr algn="l">
              <a:spcBef>
                <a:spcPct val="20000"/>
              </a:spcBef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 в кабинеты :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Получили за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 национального проекта </a:t>
            </a:r>
            <a:r>
              <a:rPr lang="en-US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  кабинет биологии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цифровой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микроскоп и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микролаборатории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(биология, физиология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экология,нейротехнология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кабинет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физики-химии (лаборатории, набор ОГЭ по химии)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 МФУ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ноутбука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сумму  1373239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21 коп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362" y="240674"/>
            <a:ext cx="4188315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6862" y="1828800"/>
            <a:ext cx="9715113" cy="4922520"/>
          </a:xfrm>
        </p:spPr>
        <p:txBody>
          <a:bodyPr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физики/химии.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Расстановка столов для обучающихся стандартная.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 r="74946" b="2690"/>
          <a:stretch/>
        </p:blipFill>
        <p:spPr>
          <a:xfrm>
            <a:off x="0" y="-19245"/>
            <a:ext cx="2216862" cy="6877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62" y="240674"/>
            <a:ext cx="4188315" cy="1115665"/>
          </a:xfrm>
          <a:prstGeom prst="rect">
            <a:avLst/>
          </a:prstGeom>
        </p:spPr>
      </p:pic>
      <p:pic>
        <p:nvPicPr>
          <p:cNvPr id="8" name="Рисунок 7" descr="D:\2021-22 док\Точка роста\МОУ ВСОШ Лихославльский МО\20220818_1058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08" y="2485623"/>
            <a:ext cx="3743325" cy="437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2021-22 док\Точка роста\МОУ ВСОШ Лихославльский МО\20220811_1401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45" y="2485623"/>
            <a:ext cx="3142445" cy="437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20221124_09070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273" y="2485623"/>
            <a:ext cx="2970728" cy="4372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6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6862" y="1828800"/>
            <a:ext cx="9715113" cy="4922520"/>
          </a:xfrm>
        </p:spPr>
        <p:txBody>
          <a:bodyPr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физики/химии.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Расстановка столов для обучающихся стандартная.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 r="74946" b="2690"/>
          <a:stretch/>
        </p:blipFill>
        <p:spPr>
          <a:xfrm>
            <a:off x="0" y="-19245"/>
            <a:ext cx="2216862" cy="6877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62" y="240674"/>
            <a:ext cx="4188315" cy="1115665"/>
          </a:xfrm>
          <a:prstGeom prst="rect">
            <a:avLst/>
          </a:prstGeom>
        </p:spPr>
      </p:pic>
      <p:pic>
        <p:nvPicPr>
          <p:cNvPr id="2050" name="Picture 2" descr="C:\Users\1\Desktop\20221124_0908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0" y="2627290"/>
            <a:ext cx="3648075" cy="423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20221124_0911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176" y="2627290"/>
            <a:ext cx="3365208" cy="42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1\Desktop\20221027_12512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480" y="2627290"/>
            <a:ext cx="3143050" cy="4230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6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6862" y="1738648"/>
            <a:ext cx="9715113" cy="5012672"/>
          </a:xfrm>
        </p:spPr>
        <p:txBody>
          <a:bodyPr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биологии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Расстановка столов для обучающихся стандартная.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 r="74946" b="2690"/>
          <a:stretch/>
        </p:blipFill>
        <p:spPr>
          <a:xfrm>
            <a:off x="0" y="-19245"/>
            <a:ext cx="2216862" cy="6877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62" y="240674"/>
            <a:ext cx="4188315" cy="1115665"/>
          </a:xfrm>
          <a:prstGeom prst="rect">
            <a:avLst/>
          </a:prstGeom>
        </p:spPr>
      </p:pic>
      <p:pic>
        <p:nvPicPr>
          <p:cNvPr id="9" name="Рисунок 8" descr="C:\Users\1\Desktop\20221031_09074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3127"/>
            <a:ext cx="2859715" cy="373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2021-22 док\Точка роста\МОУ ВСОШ Лихославльский МО\20220811_1341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77" y="2707446"/>
            <a:ext cx="257517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Desktop\IMG_20220915_103726_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9" y="3123126"/>
            <a:ext cx="2748834" cy="363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1\Desktop\IMG_20220915_103856_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82" y="2707447"/>
            <a:ext cx="2981325" cy="383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6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6862" y="1738648"/>
            <a:ext cx="9715113" cy="5012672"/>
          </a:xfrm>
        </p:spPr>
        <p:txBody>
          <a:bodyPr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биологии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7" r="74946" b="2690"/>
          <a:stretch/>
        </p:blipFill>
        <p:spPr>
          <a:xfrm>
            <a:off x="-656823" y="14489"/>
            <a:ext cx="3438659" cy="6877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62" y="240674"/>
            <a:ext cx="4188315" cy="1115665"/>
          </a:xfrm>
          <a:prstGeom prst="rect">
            <a:avLst/>
          </a:prstGeom>
        </p:spPr>
      </p:pic>
      <p:pic>
        <p:nvPicPr>
          <p:cNvPr id="13" name="Рисунок 12" descr="C:\Users\1\Desktop\IMG_20220915_103856_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2373903"/>
            <a:ext cx="3132201" cy="384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1\Desktop\IMG_20220915_10340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50" y="2262186"/>
            <a:ext cx="3348506" cy="395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1\Desktop\IMG_20220915_10321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56" y="2463084"/>
            <a:ext cx="3322748" cy="3757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1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1FFCB1689D7C649BDE2D74A545606F7" ma:contentTypeVersion="0" ma:contentTypeDescription="Создание документа." ma:contentTypeScope="" ma:versionID="cc11844dd753f156add81f2284023f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df2ebeee8080113e310db2e111f53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853C62-6EC6-45B4-BB42-91651C758D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F5C50C-0578-4891-885A-26F28DBACB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4B84ED-AE3A-4C67-80D7-3551039E7EB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105</Words>
  <Application>Microsoft Office PowerPoint</Application>
  <PresentationFormat>Произвольный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Создание Центра образования естественно-научной  направленности «Точка Роста» федерального проекта «Современная школа» национального проекта «Образование» на базе  МОУ «Вёскинская  СОШ»  Лихославльского МО 2022 год</vt:lpstr>
      <vt:lpstr>                        </vt:lpstr>
      <vt:lpstr>                        </vt:lpstr>
      <vt:lpstr>                        </vt:lpstr>
      <vt:lpstr>                                              Оборудование в кабинеты :   Получили за счет национального проекта   -в  кабинет биологии :цифровой микроскоп и микролаборатории (биология, физиология, экология,нейротехнология), - в кабинет физики-химии (лаборатории, набор ОГЭ по химии) -3 МФУ - 4 ноутбука  на сумму  1373239 руб 21 коп   </vt:lpstr>
      <vt:lpstr>Кабинет физики/химии. Расстановка столов для обучающихся стандартная. </vt:lpstr>
      <vt:lpstr>Кабинет физики/химии. Расстановка столов для обучающихся стандартная. </vt:lpstr>
      <vt:lpstr>Кабинет  биологии Расстановка столов для обучающихся стандартная.  </vt:lpstr>
      <vt:lpstr>Кабинет  биологии   </vt:lpstr>
      <vt:lpstr>                          Кадровый состав и штатная численность Центра  </vt:lpstr>
      <vt:lpstr>Курсы повышения квалификации педагогов  Центра «Точка Роста»         Курсы повышения квалификации, пройденные педагогами:   Использование современного учебного оборудования в центрах образования естественно-научной и технологической направленностей "Точка роста"  </vt:lpstr>
      <vt:lpstr>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Центра образования естественно-научной и технологической направленности «Точка Роста» федерального проекта «Современная школа» национального проекта «Образование» на базе МОУ «Колесурская СОШ» Селтинского района 2021 год</dc:title>
  <dc:creator>Данил Девятых</dc:creator>
  <cp:lastModifiedBy>1</cp:lastModifiedBy>
  <cp:revision>57</cp:revision>
  <dcterms:created xsi:type="dcterms:W3CDTF">2021-02-10T19:14:40Z</dcterms:created>
  <dcterms:modified xsi:type="dcterms:W3CDTF">2022-12-14T12:19:31Z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0x01010051FFCB1689D7C649BDE2D74A545606F7</vt:lpwstr>
  </property>
</Properties>
</file>